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22f46ce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2622f46ce70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2382b3e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262382b3e6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2382b3e6a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2382b3e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2382b3e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262382b3e6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2382b3e6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2382b3e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2382b3e6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2382b3e6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382b3e6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2382b3e6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2382b3e6a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2382b3e6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2382b3e6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262382b3e6a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2382b3e6a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2382b3e6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2382b3e6a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2382b3e6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2382b3e6a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2382b3e6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22f46ce70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622f46ce7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22f46ce7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2622f46ce7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22f46ce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2622f46ce70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22f46ce7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g2622f46ce70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22f46ce7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2622f46ce70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22f46ce7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2622f46ce70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22f46ce7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2622f46ce70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22f46ce7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2622f46ce70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22f46ce7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2622f46ce70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22f46ce7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2622f46ce70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22f46ce7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2622f46ce70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22f46ce7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2622f46ce70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2382b3e6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262382b3e6a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22f46ce7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2622f46ce70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22f46ce7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2622f46ce70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22f46ce7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g2622f46ce70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22f46ce70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622f46ce7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22f46ce7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2622f46ce70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22f46ce7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2622f46ce70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22f46ce7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2622f46ce70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22f46ce7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g2622f46ce70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22f46ce7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2622f46ce70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22f46ce7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g2622f46ce70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22f46ce7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g2622f46ce70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22f46ce7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2622f46ce70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22f46ce7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2622f46ce70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22f46ce7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2622f46ce70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233c57852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6233c5785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22f46ce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2622f46ce7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22f46ce7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g2622f46ce70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22f46ce7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2622f46ce70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22f46ce7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g2622f46ce70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22f46ce7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g2622f46ce70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22f46ce7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g2622f46ce70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22f46ce7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2622f46ce70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622f46ce7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g2622f46ce70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22f46ce7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2622f46ce70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22f46ce7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2622f46ce70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22f46ce70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2622f46ce7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22f46ce7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g2622f46ce70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622f46ce7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g2622f46ce70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914400" y="2516624"/>
            <a:ext cx="7315200" cy="2595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914400" y="5166530"/>
            <a:ext cx="7315200" cy="1144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2802237" y="881996"/>
            <a:ext cx="3539527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4752423" y="3322687"/>
            <a:ext cx="4484454" cy="1492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1233035" y="1448198"/>
            <a:ext cx="4484454" cy="524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914400" y="5017572"/>
            <a:ext cx="7315200" cy="12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14400" y="3865097"/>
            <a:ext cx="7315200" cy="10984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914400" y="2743200"/>
            <a:ext cx="3566160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81728" y="2743200"/>
            <a:ext cx="3566160" cy="3595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116348" y="2743200"/>
            <a:ext cx="3364992" cy="6217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885144" y="2743200"/>
            <a:ext cx="3362062" cy="6217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914400" y="3383280"/>
            <a:ext cx="356616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4681727" y="3383280"/>
            <a:ext cx="356616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14400" y="1825362"/>
            <a:ext cx="2950936" cy="2173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4021752" y="1826709"/>
            <a:ext cx="4207848" cy="4476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914400" y="4061095"/>
            <a:ext cx="2950936" cy="2245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914400" y="1828800"/>
            <a:ext cx="2953512" cy="21762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4191000" y="2286000"/>
            <a:ext cx="4038600" cy="335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reflection blurRad="0" dir="5400000" dist="31750" endA="0" endPos="30000" kx="0" rotWithShape="0" algn="bl" stA="30000" stPos="0" sy="-100000" ky="0"/>
          </a:effectLst>
        </p:spPr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914400" y="4059936"/>
            <a:ext cx="2953512" cy="2249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42C32"/>
            </a:gs>
            <a:gs pos="65000">
              <a:srgbClr val="272F36"/>
            </a:gs>
            <a:gs pos="100000">
              <a:srgbClr val="5F6773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42C32"/>
            </a:gs>
            <a:gs pos="65000">
              <a:srgbClr val="272F36"/>
            </a:gs>
            <a:gs pos="100000">
              <a:srgbClr val="5F6773"/>
            </a:gs>
          </a:gsLst>
          <a:lin ang="5400000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La Universidad Mayor de San Simón rediseña su Marca Digital - Universidad  Mayor de San Simón" id="86" name="Google Shape;86;p1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La Universidad Mayor de San Simón rediseña su Marca Digital - Universidad  Mayor de San Simón" id="87" name="Google Shape;87;p13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50" y="312738"/>
            <a:ext cx="819020" cy="117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8284" y="312738"/>
            <a:ext cx="1080119" cy="105218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4337675" y="3388088"/>
            <a:ext cx="42234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BO" sz="1600">
                <a:solidFill>
                  <a:schemeClr val="lt1"/>
                </a:solidFill>
              </a:rPr>
              <a:t>PROYECTO DE GRADO PARA OBTENER EL GRADO DE LICENCIATURA EN INGENIERÍA FINANCIERA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617198" y="1844798"/>
            <a:ext cx="62334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BO" sz="2000">
                <a:solidFill>
                  <a:schemeClr val="lt1"/>
                </a:solidFill>
              </a:rPr>
              <a:t>PROYECCIÓN DE ESTADOS FINANCIEROS POR EL MÉTODO DE REDES NEURONALES ARTIFICIALES APLICABLE AL SECTOR FINANCIERO DE BOLIVIA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4337675" y="5004975"/>
            <a:ext cx="2967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BO" sz="1600">
                <a:solidFill>
                  <a:schemeClr val="lt1"/>
                </a:solidFill>
              </a:rPr>
              <a:t>TUTOR</a:t>
            </a:r>
            <a:r>
              <a:rPr b="0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BO" sz="1600">
                <a:solidFill>
                  <a:schemeClr val="lt1"/>
                </a:solidFill>
              </a:rPr>
              <a:t>Mgr. Torrico Lara Alex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4337675" y="4384675"/>
            <a:ext cx="37842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lang="es-BO" sz="1600">
                <a:solidFill>
                  <a:schemeClr val="lt1"/>
                </a:solidFill>
              </a:rPr>
              <a:t>OSTULANTE</a:t>
            </a:r>
            <a:r>
              <a:rPr b="0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BO" sz="1600">
                <a:solidFill>
                  <a:schemeClr val="lt1"/>
                </a:solidFill>
              </a:rPr>
              <a:t>Luis Alberto Solis Peña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1907704" y="312738"/>
            <a:ext cx="4536504" cy="131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UNIVERSIDAD MAYOR DE SAN SIMON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FACULTAD DE CIENCIAS ECONOMICAS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CARRERA DE INGENIERIA FINANCIERA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2827265" y="5755968"/>
            <a:ext cx="30636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BO" sz="1600">
                <a:solidFill>
                  <a:schemeClr val="lt1"/>
                </a:solidFill>
              </a:rPr>
              <a:t>COCHABAMBA</a:t>
            </a:r>
            <a:r>
              <a:rPr b="1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-B</a:t>
            </a:r>
            <a:r>
              <a:rPr b="1" lang="es-BO" sz="1600">
                <a:solidFill>
                  <a:schemeClr val="lt1"/>
                </a:solidFill>
              </a:rPr>
              <a:t>OLIVIA</a:t>
            </a:r>
            <a:r>
              <a:rPr b="1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00" y="980150"/>
            <a:ext cx="7194134" cy="539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00" y="1594650"/>
            <a:ext cx="73152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945301" y="467750"/>
            <a:ext cx="7214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Evaluación Financiera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150" y="1109325"/>
            <a:ext cx="6971700" cy="46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2203102" y="797325"/>
            <a:ext cx="45798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Redes Neuronales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827584" y="1556792"/>
            <a:ext cx="3801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Elementos 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840484" y="2636912"/>
            <a:ext cx="7836000" cy="25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-482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●"/>
            </a:pPr>
            <a:r>
              <a:rPr lang="es-BO" sz="4000">
                <a:solidFill>
                  <a:schemeClr val="lt2"/>
                </a:solidFill>
              </a:rPr>
              <a:t>Neuronas </a:t>
            </a:r>
            <a:endParaRPr sz="4000">
              <a:solidFill>
                <a:schemeClr val="lt2"/>
              </a:solidFill>
            </a:endParaRPr>
          </a:p>
          <a:p>
            <a:pPr indent="-482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●"/>
            </a:pPr>
            <a:r>
              <a:rPr lang="es-BO" sz="4000">
                <a:solidFill>
                  <a:schemeClr val="lt2"/>
                </a:solidFill>
              </a:rPr>
              <a:t>Funciones de activación</a:t>
            </a:r>
            <a:endParaRPr sz="4000">
              <a:solidFill>
                <a:schemeClr val="lt2"/>
              </a:solidFill>
            </a:endParaRPr>
          </a:p>
          <a:p>
            <a:pPr indent="-482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●"/>
            </a:pPr>
            <a:r>
              <a:rPr lang="es-BO" sz="4000">
                <a:solidFill>
                  <a:schemeClr val="lt2"/>
                </a:solidFill>
              </a:rPr>
              <a:t>Propagación hacia adelante</a:t>
            </a:r>
            <a:endParaRPr sz="4000">
              <a:solidFill>
                <a:schemeClr val="lt2"/>
              </a:solidFill>
            </a:endParaRPr>
          </a:p>
          <a:p>
            <a:pPr indent="-482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●"/>
            </a:pPr>
            <a:r>
              <a:rPr lang="es-BO" sz="4000">
                <a:solidFill>
                  <a:schemeClr val="lt2"/>
                </a:solidFill>
              </a:rPr>
              <a:t> Propagación hacia atrás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811375" y="6616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Neuronas o regresiones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825" y="2218365"/>
            <a:ext cx="515302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811375" y="6616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Funciones de activación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1953465"/>
            <a:ext cx="481965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811375" y="6616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Propagación hacia adelante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300" y="2331998"/>
            <a:ext cx="5979349" cy="324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811375" y="6616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Propagación hacia </a:t>
            </a:r>
            <a:r>
              <a:rPr lang="es-BO"/>
              <a:t>atrás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00" y="2512711"/>
            <a:ext cx="6067025" cy="33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2203100" y="797325"/>
            <a:ext cx="54039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Evaluación - </a:t>
            </a:r>
            <a:r>
              <a:rPr lang="es-BO"/>
              <a:t>Pronósticos</a:t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827576" y="1556800"/>
            <a:ext cx="75153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5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Coeficiente de determinación o ajuste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775" y="3093125"/>
            <a:ext cx="6321350" cy="18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88" y="1259775"/>
            <a:ext cx="7645824" cy="46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2555776" y="332656"/>
            <a:ext cx="4377680" cy="925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INTRODUCCIÓN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568147" y="2380761"/>
            <a:ext cx="2520300" cy="15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BO" sz="1800">
                <a:solidFill>
                  <a:schemeClr val="lt1"/>
                </a:solidFill>
              </a:rPr>
              <a:t>PERFIL DE INVESTIGACIÓN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6606109" y="2380742"/>
            <a:ext cx="2520300" cy="15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B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DIAGNÓSTICO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3587121" y="2380753"/>
            <a:ext cx="2520300" cy="15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B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MARCO  </a:t>
            </a:r>
            <a:r>
              <a:rPr lang="es-BO" sz="1800">
                <a:solidFill>
                  <a:schemeClr val="lt1"/>
                </a:solidFill>
              </a:rPr>
              <a:t>TEÓRICO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1459697" y="4163984"/>
            <a:ext cx="2520300" cy="15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B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BO" sz="1800">
                <a:solidFill>
                  <a:schemeClr val="lt1"/>
                </a:solidFill>
              </a:rPr>
              <a:t>RONOSTICO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5060072" y="4163983"/>
            <a:ext cx="2942400" cy="15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B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B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RECOMENDACIONES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811375" y="6616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Modelo </a:t>
            </a:r>
            <a:r>
              <a:rPr lang="es-BO"/>
              <a:t>clásico</a:t>
            </a:r>
            <a:r>
              <a:rPr lang="es-BO"/>
              <a:t> de series de tiempo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475" y="2409690"/>
            <a:ext cx="68961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811375" y="6616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Modelo ARIMA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997650"/>
            <a:ext cx="7001500" cy="33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1046850" y="1657275"/>
            <a:ext cx="7315200" cy="34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s-BO" sz="4960"/>
              <a:t>DIAGNÓSTICO POR SECTORES DEL SISTEMA FINANCIERO DE BOLIVIA </a:t>
            </a:r>
            <a:endParaRPr sz="523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51550" y="841375"/>
            <a:ext cx="8020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Entidades financieras comprendidas por el </a:t>
            </a:r>
            <a:r>
              <a:rPr lang="es-BO"/>
              <a:t>diagnóstico</a:t>
            </a:r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1188550" y="2363500"/>
            <a:ext cx="6346500" cy="3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Bancos múltiples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Bancos PYME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Bancos de desarrollo productivo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Instituciones financieras de desarrollo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Entidades financieras de vivienda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Cooperativas</a:t>
            </a:r>
            <a:endParaRPr sz="31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51550" y="841375"/>
            <a:ext cx="8020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VARIABLES COMPRENDIDAS</a:t>
            </a:r>
            <a:endParaRPr/>
          </a:p>
        </p:txBody>
      </p:sp>
      <p:sp>
        <p:nvSpPr>
          <p:cNvPr id="243" name="Google Shape;243;p36"/>
          <p:cNvSpPr txBox="1"/>
          <p:nvPr/>
        </p:nvSpPr>
        <p:spPr>
          <a:xfrm>
            <a:off x="1188550" y="2392950"/>
            <a:ext cx="63465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25000" lnSpcReduction="20000"/>
          </a:bodyPr>
          <a:lstStyle/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Activo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Disponibles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Realizables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Inversiones temporarias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Pasivos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Patrimonio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en mora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Bruta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reprogramada total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Previsión de cartera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Contingente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Gastos administrativos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Impuestos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Resultado operativo bruto (ROB)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Resultado neto de la gestión (RNG)</a:t>
            </a:r>
            <a:endParaRPr sz="7965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561750" y="3068400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CÁLCULO</a:t>
            </a:r>
            <a:r>
              <a:rPr lang="es-BO"/>
              <a:t> DE INDICADORES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INDICADORES DE CAPITAL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800" y="1245050"/>
            <a:ext cx="5621800" cy="53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INDICADORES DE ACTIVOS</a:t>
            </a:r>
            <a:endParaRPr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388" y="1220925"/>
            <a:ext cx="5455224" cy="545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149725" y="435650"/>
            <a:ext cx="8325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INDICADORES DE </a:t>
            </a:r>
            <a:r>
              <a:rPr lang="es-BO"/>
              <a:t>ADMINISTRACIÓN</a:t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825" y="1323975"/>
            <a:ext cx="5396350" cy="53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INDICADORES DE BENEFICIOS</a:t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388" y="1235675"/>
            <a:ext cx="5455224" cy="545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1828798" y="1766498"/>
            <a:ext cx="73152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s-BO" sz="3200"/>
              <a:t>IDENTIFICACIÓN DEL PROBLEMA</a:t>
            </a:r>
            <a:endParaRPr sz="3200"/>
          </a:p>
        </p:txBody>
      </p:sp>
      <p:sp>
        <p:nvSpPr>
          <p:cNvPr id="111" name="Google Shape;111;p15"/>
          <p:cNvSpPr txBox="1"/>
          <p:nvPr/>
        </p:nvSpPr>
        <p:spPr>
          <a:xfrm>
            <a:off x="1828798" y="4070754"/>
            <a:ext cx="73152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0" i="0" lang="es-BO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JUSTIFICACIÓN DEL PROBLEMA</a:t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492694" y="2270554"/>
            <a:ext cx="1336200" cy="57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492694" y="4669569"/>
            <a:ext cx="1336200" cy="57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INDICADORES DE LIQUIDEZ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388" y="1182025"/>
            <a:ext cx="5455224" cy="545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723625" y="2392950"/>
            <a:ext cx="80205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DEFINICIÓN DE RANGOS Y </a:t>
            </a:r>
            <a:r>
              <a:rPr lang="es-BO"/>
              <a:t>LÍMITES</a:t>
            </a:r>
            <a:r>
              <a:rPr lang="es-BO"/>
              <a:t> CAMEL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LÍMITES</a:t>
            </a:r>
            <a:r>
              <a:rPr lang="es-BO"/>
              <a:t> DE INDICADORES CAMEL</a:t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800" y="1176800"/>
            <a:ext cx="7428392" cy="54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RANGOS FLEXIBLES</a:t>
            </a:r>
            <a:endParaRPr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13" y="2041488"/>
            <a:ext cx="7160176" cy="27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RANGOS </a:t>
            </a:r>
            <a:r>
              <a:rPr lang="es-BO"/>
              <a:t>ESTRICTOS</a:t>
            </a:r>
            <a:endParaRPr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13" y="2075625"/>
            <a:ext cx="7493426" cy="27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561750" y="1171625"/>
            <a:ext cx="8020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PONDERACIÓN</a:t>
            </a:r>
            <a:r>
              <a:rPr lang="es-BO"/>
              <a:t> DE ELEMENTOS CAMEL</a:t>
            </a:r>
            <a:endParaRPr/>
          </a:p>
        </p:txBody>
      </p:sp>
      <p:sp>
        <p:nvSpPr>
          <p:cNvPr id="307" name="Google Shape;307;p47"/>
          <p:cNvSpPr txBox="1"/>
          <p:nvPr/>
        </p:nvSpPr>
        <p:spPr>
          <a:xfrm>
            <a:off x="2531550" y="2849175"/>
            <a:ext cx="4080900" cy="25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Capital (30%)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Activos (30%)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Administración (10%)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Beneficios (15%)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Liquidez (15%)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679475" y="2584425"/>
            <a:ext cx="8020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RESULTADOS CAMEL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RESULTADOS CAMEL</a:t>
            </a:r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388" y="1206225"/>
            <a:ext cx="5455224" cy="545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914400" y="1291650"/>
            <a:ext cx="7315200" cy="42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BO" sz="4622"/>
              <a:t>PRONÓSTICO DE ESTADOS FINANCIEROS POR REDES NEURONALES ARTIFICIALES</a:t>
            </a:r>
            <a:r>
              <a:rPr lang="es-BO" sz="6400"/>
              <a:t> </a:t>
            </a:r>
            <a:endParaRPr sz="6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679475" y="2584425"/>
            <a:ext cx="8020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PRECISIONES</a:t>
            </a:r>
            <a:r>
              <a:rPr lang="es-BO"/>
              <a:t> DE PROYECCIONES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23528" y="476672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FORMULACIÓN DEL PROBLEMA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755568" y="2775655"/>
            <a:ext cx="76329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¿Será que, con la aplicación del método de redes neuronales se obtendrá información adecuada con mayor aproximación a la situación económica-financiera observada del sistema financiero en su conjunto? 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SERIES DE TIEMPO</a:t>
            </a:r>
            <a:endParaRPr/>
          </a:p>
        </p:txBody>
      </p:sp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75" y="1451075"/>
            <a:ext cx="8184827" cy="48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458750" y="1024300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MODELOS Y EVALUACIÓN</a:t>
            </a:r>
            <a:endParaRPr/>
          </a:p>
        </p:txBody>
      </p:sp>
      <p:sp>
        <p:nvSpPr>
          <p:cNvPr id="340" name="Google Shape;340;p53"/>
          <p:cNvSpPr txBox="1"/>
          <p:nvPr/>
        </p:nvSpPr>
        <p:spPr>
          <a:xfrm>
            <a:off x="654000" y="2172170"/>
            <a:ext cx="7836000" cy="3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s-BO" sz="2000">
                <a:solidFill>
                  <a:schemeClr val="lt2"/>
                </a:solidFill>
              </a:rPr>
              <a:t>Los modelos empleados para realizar las proyecciones son los siguientes:</a:t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s-BO" sz="2000">
                <a:solidFill>
                  <a:schemeClr val="lt2"/>
                </a:solidFill>
              </a:rPr>
              <a:t>Modelo clásico de series de tiempo (MCO)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s-BO" sz="2000">
                <a:solidFill>
                  <a:schemeClr val="lt2"/>
                </a:solidFill>
              </a:rPr>
              <a:t>Modelo autorregresivo integrado de media móvil (ARIMA)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s-BO" sz="2000">
                <a:solidFill>
                  <a:schemeClr val="lt2"/>
                </a:solidFill>
              </a:rPr>
              <a:t>Redes neuronales artificiales (NN)</a:t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s-BO" sz="2000">
                <a:solidFill>
                  <a:schemeClr val="lt2"/>
                </a:solidFill>
              </a:rPr>
              <a:t>Una vez finalizado el entrenamiento de los modelos para las diferentes series de tiempo se </a:t>
            </a:r>
            <a:r>
              <a:rPr b="1" lang="es-BO" sz="2000">
                <a:solidFill>
                  <a:schemeClr val="lt2"/>
                </a:solidFill>
              </a:rPr>
              <a:t>evaluó</a:t>
            </a:r>
            <a:r>
              <a:rPr b="1" lang="es-BO" sz="2000">
                <a:solidFill>
                  <a:schemeClr val="lt2"/>
                </a:solidFill>
              </a:rPr>
              <a:t> la validez o consistencia de los mismos siguiendo dos criterios:</a:t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s-BO" sz="2000">
                <a:solidFill>
                  <a:schemeClr val="lt2"/>
                </a:solidFill>
              </a:rPr>
              <a:t>Ajuste del modelo (R2).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s-BO" sz="2000">
                <a:solidFill>
                  <a:schemeClr val="lt2"/>
                </a:solidFill>
              </a:rPr>
              <a:t>Capacidad de generalización del modelo.</a:t>
            </a:r>
            <a:endParaRPr b="1" sz="2000">
              <a:solidFill>
                <a:schemeClr val="lt2"/>
              </a:solidFill>
            </a:endParaRPr>
          </a:p>
          <a:p>
            <a:pPr indent="0" lvl="0" marL="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351550" y="841375"/>
            <a:ext cx="8020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VARIABLES COMPRENDIDAS</a:t>
            </a:r>
            <a:endParaRPr/>
          </a:p>
        </p:txBody>
      </p:sp>
      <p:sp>
        <p:nvSpPr>
          <p:cNvPr id="346" name="Google Shape;346;p54"/>
          <p:cNvSpPr txBox="1"/>
          <p:nvPr/>
        </p:nvSpPr>
        <p:spPr>
          <a:xfrm>
            <a:off x="1188550" y="2392950"/>
            <a:ext cx="63465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25000" lnSpcReduction="20000"/>
          </a:bodyPr>
          <a:lstStyle/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Activo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Disponibles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Realizables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Inversiones temporarias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Pasivos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Patrimonio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en mora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Bruta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reprogramada total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Previsión de cartera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Contingente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Gastos administrativos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Impuestos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Resultado operativo bruto (ROB)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Resultado neto de la gestión (RNG)</a:t>
            </a:r>
            <a:endParaRPr sz="7965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679475" y="2584425"/>
            <a:ext cx="8020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ENTRENAMIENTO DE MODELOS, PROYECCIONES Y SIMULACIONES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>
            <p:ph type="title"/>
          </p:nvPr>
        </p:nvSpPr>
        <p:spPr>
          <a:xfrm>
            <a:off x="267450" y="406350"/>
            <a:ext cx="8020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MODELO </a:t>
            </a:r>
            <a:r>
              <a:rPr lang="es-BO"/>
              <a:t>CLÁSICO</a:t>
            </a:r>
            <a:r>
              <a:rPr lang="es-BO"/>
              <a:t> DE SERIES DE TIEMPO (MCO)</a:t>
            </a:r>
            <a:endParaRPr/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50" y="1836625"/>
            <a:ext cx="3723325" cy="23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00" y="2540125"/>
            <a:ext cx="2890451" cy="331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267450" y="406350"/>
            <a:ext cx="8020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MODELO ARIMA</a:t>
            </a: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13" y="1753012"/>
            <a:ext cx="6217775" cy="33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175" y="5380450"/>
            <a:ext cx="4673052" cy="10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>
            <p:ph type="title"/>
          </p:nvPr>
        </p:nvSpPr>
        <p:spPr>
          <a:xfrm>
            <a:off x="267450" y="406350"/>
            <a:ext cx="8020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MODELO DE REDES NEURONALES (NN)</a:t>
            </a:r>
            <a:endParaRPr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50" y="1922025"/>
            <a:ext cx="3625050" cy="28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000" y="3885225"/>
            <a:ext cx="3806376" cy="25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title"/>
          </p:nvPr>
        </p:nvSpPr>
        <p:spPr>
          <a:xfrm>
            <a:off x="355750" y="156175"/>
            <a:ext cx="8020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EFICIENCIA DE MODELOS</a:t>
            </a:r>
            <a:endParaRPr/>
          </a:p>
        </p:txBody>
      </p:sp>
      <p:pic>
        <p:nvPicPr>
          <p:cNvPr id="378" name="Google Shape;3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400" y="1842375"/>
            <a:ext cx="5474624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267450" y="406350"/>
            <a:ext cx="8020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SIMULACIÓN</a:t>
            </a:r>
            <a:endParaRPr/>
          </a:p>
        </p:txBody>
      </p:sp>
      <p:pic>
        <p:nvPicPr>
          <p:cNvPr id="384" name="Google Shape;3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150" y="2033700"/>
            <a:ext cx="6821701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25" y="1182550"/>
            <a:ext cx="7343675" cy="50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914403" y="564972"/>
            <a:ext cx="73152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HIPÓTESIS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755550" y="2054526"/>
            <a:ext cx="7632900" cy="32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Con la determinación de proyecciones de estados financieros por el método de redes neuronales, de entidades financieras de Bolivia, se logrará proyectar información con mayor aproximación a la situación económica-financiera observada del sistema financiero.</a:t>
            </a:r>
            <a:r>
              <a:rPr lang="es-BO" sz="4000">
                <a:solidFill>
                  <a:schemeClr val="lt2"/>
                </a:solidFill>
              </a:rPr>
              <a:t> 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/>
          <p:nvPr>
            <p:ph type="title"/>
          </p:nvPr>
        </p:nvSpPr>
        <p:spPr>
          <a:xfrm>
            <a:off x="679475" y="2584425"/>
            <a:ext cx="8020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EVALUACIÓN DE MODELOS POR AJUSTE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/>
          <p:nvPr>
            <p:ph type="title"/>
          </p:nvPr>
        </p:nvSpPr>
        <p:spPr>
          <a:xfrm>
            <a:off x="267450" y="406350"/>
            <a:ext cx="80205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EVALUACIÓN DE DATOS AJUSTADOS RESPECTO A DATOS DE ENTRENAMIENTO POR CUENTA</a:t>
            </a:r>
            <a:endParaRPr/>
          </a:p>
        </p:txBody>
      </p:sp>
      <p:pic>
        <p:nvPicPr>
          <p:cNvPr id="400" name="Google Shape;4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525" y="2398250"/>
            <a:ext cx="3666587" cy="42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267450" y="406350"/>
            <a:ext cx="8020500" cy="25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EVALUACIÓN DE DATOS AJUSTADOS RESPECTO A DATOS DE ENTRENAMIENTO POR MODELO</a:t>
            </a:r>
            <a:endParaRPr/>
          </a:p>
        </p:txBody>
      </p:sp>
      <p:pic>
        <p:nvPicPr>
          <p:cNvPr id="406" name="Google Shape;4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000" y="3069900"/>
            <a:ext cx="6909999" cy="315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/>
          <p:nvPr>
            <p:ph type="title"/>
          </p:nvPr>
        </p:nvSpPr>
        <p:spPr>
          <a:xfrm>
            <a:off x="267450" y="406350"/>
            <a:ext cx="80205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EVALUACIÓN DE DATOS PROYECTADOS RESPECTO A DATOS DE PRUEBA POR CUENTA</a:t>
            </a:r>
            <a:endParaRPr/>
          </a:p>
        </p:txBody>
      </p:sp>
      <p:pic>
        <p:nvPicPr>
          <p:cNvPr id="412" name="Google Shape;4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013" y="2560150"/>
            <a:ext cx="437197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/>
          <p:nvPr>
            <p:ph type="title"/>
          </p:nvPr>
        </p:nvSpPr>
        <p:spPr>
          <a:xfrm>
            <a:off x="267450" y="406350"/>
            <a:ext cx="80205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EVALUACIÓN DE DATOS PROYECTADOS RESPECTO A DATOS DE PRUEBA POR MODELO</a:t>
            </a:r>
            <a:endParaRPr/>
          </a:p>
        </p:txBody>
      </p:sp>
      <p:pic>
        <p:nvPicPr>
          <p:cNvPr id="418" name="Google Shape;4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675" y="3207675"/>
            <a:ext cx="7469225" cy="27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/>
          <p:nvPr>
            <p:ph type="title"/>
          </p:nvPr>
        </p:nvSpPr>
        <p:spPr>
          <a:xfrm>
            <a:off x="679475" y="2584425"/>
            <a:ext cx="8020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EVALUACIÓN DE CAPACIDAD DE GENERALIZACIÓN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"/>
          <p:cNvSpPr txBox="1"/>
          <p:nvPr>
            <p:ph type="title"/>
          </p:nvPr>
        </p:nvSpPr>
        <p:spPr>
          <a:xfrm>
            <a:off x="355750" y="420925"/>
            <a:ext cx="80205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RESULTADOS CAMEL DE </a:t>
            </a:r>
            <a:r>
              <a:rPr lang="es-BO"/>
              <a:t>PRONÓSTICOS</a:t>
            </a:r>
            <a:r>
              <a:rPr lang="es-BO"/>
              <a:t> PROMEDIO DE NN</a:t>
            </a:r>
            <a:endParaRPr/>
          </a:p>
        </p:txBody>
      </p:sp>
      <p:pic>
        <p:nvPicPr>
          <p:cNvPr id="429" name="Google Shape;4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675" y="2383625"/>
            <a:ext cx="7770452" cy="35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355750" y="420925"/>
            <a:ext cx="80205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TENDENCIA - DESVIACIÓN </a:t>
            </a:r>
            <a:endParaRPr/>
          </a:p>
        </p:txBody>
      </p:sp>
      <p:pic>
        <p:nvPicPr>
          <p:cNvPr id="435" name="Google Shape;4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1075"/>
            <a:ext cx="88391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0"/>
          <p:cNvSpPr txBox="1"/>
          <p:nvPr>
            <p:ph type="title"/>
          </p:nvPr>
        </p:nvSpPr>
        <p:spPr>
          <a:xfrm>
            <a:off x="2718164" y="620688"/>
            <a:ext cx="3801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OBJETIVOS</a:t>
            </a:r>
            <a:endParaRPr/>
          </a:p>
        </p:txBody>
      </p:sp>
      <p:sp>
        <p:nvSpPr>
          <p:cNvPr id="441" name="Google Shape;441;p70"/>
          <p:cNvSpPr txBox="1"/>
          <p:nvPr/>
        </p:nvSpPr>
        <p:spPr>
          <a:xfrm>
            <a:off x="827584" y="1556792"/>
            <a:ext cx="3801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s-BO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0"/>
          <p:cNvSpPr txBox="1"/>
          <p:nvPr/>
        </p:nvSpPr>
        <p:spPr>
          <a:xfrm>
            <a:off x="840484" y="2636912"/>
            <a:ext cx="7836000" cy="25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Proporcionar información financiera adecuada con mayor aproximación a la situación económica-financiera observada, mediante la determinación de pronósticos de estados financieros por el método de redes neuronales artificiales.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1"/>
          <p:cNvSpPr txBox="1"/>
          <p:nvPr>
            <p:ph type="title"/>
          </p:nvPr>
        </p:nvSpPr>
        <p:spPr>
          <a:xfrm>
            <a:off x="914400" y="2445750"/>
            <a:ext cx="7315200" cy="19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BO" sz="4622"/>
              <a:t>CONCLUSIONES Y RECOMENDACIONES</a:t>
            </a:r>
            <a:r>
              <a:rPr lang="es-BO" sz="6400"/>
              <a:t> </a:t>
            </a:r>
            <a:endParaRPr sz="6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2718164" y="620688"/>
            <a:ext cx="3801616" cy="853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OBJETIVOS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827584" y="1556792"/>
            <a:ext cx="3801616" cy="853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s-BO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840484" y="2636912"/>
            <a:ext cx="7835972" cy="2520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Proporcionar información financiera adecuada con mayor aproximación a la situación económica-financiera observada, mediante la determinación de pronósticos de estados financieros por el método de redes neuronales artificiales.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/>
          <p:nvPr>
            <p:ph type="title"/>
          </p:nvPr>
        </p:nvSpPr>
        <p:spPr>
          <a:xfrm>
            <a:off x="0" y="499800"/>
            <a:ext cx="86961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s-BO" sz="3100"/>
              <a:t>CONCLUSIÓN Y RECOMENDACIONES DE OBJETIVOS </a:t>
            </a:r>
            <a:r>
              <a:rPr lang="es-BO" sz="3100"/>
              <a:t>ESPECÍFICOS</a:t>
            </a:r>
            <a:endParaRPr sz="3100"/>
          </a:p>
        </p:txBody>
      </p:sp>
      <p:sp>
        <p:nvSpPr>
          <p:cNvPr id="453" name="Google Shape;453;p72"/>
          <p:cNvSpPr txBox="1"/>
          <p:nvPr/>
        </p:nvSpPr>
        <p:spPr>
          <a:xfrm>
            <a:off x="274350" y="1936875"/>
            <a:ext cx="85953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Conclusión y recomendación respecto al diagnóstico financiero realizado.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Conclusión y recomendación respecto a la definición de la red de neuronas artificiales.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Conclusión y recomendación respecto a la proyección de los estados financieros.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Conclusión y recomendación respecto a la evaluación de los datos proyectados-simulados.</a:t>
            </a:r>
            <a:endParaRPr sz="31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3"/>
          <p:cNvSpPr txBox="1"/>
          <p:nvPr>
            <p:ph type="title"/>
          </p:nvPr>
        </p:nvSpPr>
        <p:spPr>
          <a:xfrm>
            <a:off x="645900" y="1083150"/>
            <a:ext cx="80307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CONCLUSIÓN Y RECOMENDACIÓN GENERAL </a:t>
            </a:r>
            <a:endParaRPr/>
          </a:p>
        </p:txBody>
      </p:sp>
      <p:sp>
        <p:nvSpPr>
          <p:cNvPr id="459" name="Google Shape;459;p73"/>
          <p:cNvSpPr txBox="1"/>
          <p:nvPr/>
        </p:nvSpPr>
        <p:spPr>
          <a:xfrm>
            <a:off x="840484" y="2636912"/>
            <a:ext cx="7836000" cy="25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10000"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Con la determinación de proyecciones de estados financieros por el método de redes neuronales, de entidades financieras de Bolivia, se logrará proyectar información con mayor aproximación a la situación económica-financiera observada del sistema financiero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251520" y="764704"/>
            <a:ext cx="5328592" cy="6500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Objetivos específicos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274350" y="1554100"/>
            <a:ext cx="85953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Diagnosticar la situación actual del sistema financiero de Bolivia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Definir la arquitectura y entrenamiento del modelo de red de neuronas artificiales.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Proyectar los estados financieros.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Evaluar los datos proyectados-simulados respecto a los datos observados.</a:t>
            </a:r>
            <a:endParaRPr sz="31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95536" y="476672"/>
            <a:ext cx="7704856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METODOLOGÍA DE LA INVESTIGACIÓN 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462251" y="1827425"/>
            <a:ext cx="49857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b="0" i="0" lang="es-BO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Tipo de investigación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462250" y="3106075"/>
            <a:ext cx="56646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b="0" i="0" lang="es-BO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Método de investigación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92813" y="4806375"/>
            <a:ext cx="77103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b="0" i="0" lang="es-BO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Técnica de investigación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5836475" y="2549525"/>
            <a:ext cx="30579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b="0" i="0" lang="es-BO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Descriptiva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5836475" y="4039925"/>
            <a:ext cx="24705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b="0" i="0" lang="es-BO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Deductiva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/>
          <p:nvPr/>
        </p:nvSpPr>
        <p:spPr>
          <a:xfrm rot="5400000">
            <a:off x="4090000" y="3168925"/>
            <a:ext cx="531300" cy="2184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 rot="5400000">
            <a:off x="4090000" y="1818275"/>
            <a:ext cx="531300" cy="2184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914400" y="2883600"/>
            <a:ext cx="73152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BO" sz="6400"/>
              <a:t>MARCO TEÓRICO</a:t>
            </a:r>
            <a:endParaRPr sz="6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pectiva">
  <a:themeElements>
    <a:clrScheme name="Perspectiva">
      <a:dk1>
        <a:srgbClr val="000000"/>
      </a:dk1>
      <a:lt1>
        <a:srgbClr val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